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4" r:id="rId10"/>
    <p:sldId id="258" r:id="rId11"/>
    <p:sldId id="265" r:id="rId12"/>
  </p:sldIdLst>
  <p:sldSz cx="18288000" cy="10287000"/>
  <p:notesSz cx="6858000" cy="9144000"/>
  <p:embeddedFontLst>
    <p:embeddedFont>
      <p:font typeface="Pretendard Medium" panose="020B0600000101010101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retendard Regular" panose="020B0600000101010101" charset="-127"/>
      <p:regular r:id="rId19"/>
    </p:embeddedFont>
    <p:embeddedFont>
      <p:font typeface="Pretendard Light" panose="020B0600000101010101" charset="-127"/>
      <p:regular r:id="rId20"/>
    </p:embeddedFont>
    <p:embeddedFont>
      <p:font typeface="Pretendard SemiBold" panose="020B0600000101010101" charset="-127"/>
      <p:bold r:id="rId21"/>
    </p:embeddedFont>
    <p:embeddedFont>
      <p:font typeface="Pretendard Bold" panose="020B0600000101010101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Pretendard ExtraBold" panose="020B0600000101010101" charset="-127"/>
      <p:bold r:id="rId25"/>
    </p:embeddedFont>
    <p:embeddedFont>
      <p:font typeface="Pretendard Black" panose="020B0600000101010101" charset="-127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2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0" y="749300"/>
            <a:ext cx="41783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0" y="939800"/>
            <a:ext cx="3683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9461500"/>
            <a:ext cx="1040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기업프로젝트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프론트엔드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en-US" altLang="ko-KR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React,PHP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플러터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(Flutter) 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 웹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앱 개발 양성과정</a:t>
            </a:r>
            <a:endParaRPr lang="en-US" sz="2400" b="0" i="0" u="none" strike="noStrike" dirty="0">
              <a:solidFill>
                <a:srgbClr val="787878">
                  <a:alpha val="83137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0" y="9144000"/>
            <a:ext cx="2641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ko-KR" sz="2800" b="1" i="0" u="none" strike="noStrike" dirty="0">
                <a:solidFill>
                  <a:srgbClr val="787878">
                    <a:alpha val="83137"/>
                  </a:srgbClr>
                </a:solidFill>
                <a:ea typeface="Pretendard Bold"/>
              </a:rPr>
              <a:t>발표자</a:t>
            </a:r>
            <a:r>
              <a:rPr lang="en-US" sz="2000" b="1" i="0" u="none" strike="noStrike" dirty="0">
                <a:solidFill>
                  <a:srgbClr val="787878">
                    <a:alpha val="83137"/>
                  </a:srgbClr>
                </a:solidFill>
                <a:latin typeface="Pretendard Light"/>
              </a:rPr>
              <a:t>    </a:t>
            </a:r>
            <a:r>
              <a:rPr lang="ko-KR" altLang="en-US" sz="4000" b="1" dirty="0">
                <a:solidFill>
                  <a:srgbClr val="787878">
                    <a:alpha val="83137"/>
                  </a:srgbClr>
                </a:solidFill>
                <a:latin typeface="Pretendard Light"/>
                <a:ea typeface="Pretendard Light"/>
              </a:rPr>
              <a:t>이은경</a:t>
            </a:r>
            <a:endParaRPr lang="ko-KR" sz="4000" b="1" i="0" u="none" strike="noStrike" dirty="0">
              <a:solidFill>
                <a:srgbClr val="787878">
                  <a:alpha val="83137"/>
                </a:srgbClr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2552700"/>
            <a:ext cx="111887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r>
              <a:rPr lang="ko-KR" altLang="en-US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차 </a:t>
            </a: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PJ</a:t>
            </a:r>
            <a:endParaRPr lang="ko-KR" sz="12800" b="0" i="0" u="none" strike="noStrike" spc="-200" dirty="0">
              <a:solidFill>
                <a:srgbClr val="FFFFF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E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GNC Media</a:t>
            </a:r>
            <a:endParaRPr lang="en-US" sz="12800" b="0" i="0" u="none" strike="noStrike" spc="-200" dirty="0">
              <a:solidFill>
                <a:srgbClr val="EF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0500" y="6972300"/>
            <a:ext cx="523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spc="600" dirty="0">
                <a:solidFill>
                  <a:srgbClr val="FFFFFF"/>
                </a:solidFill>
                <a:ea typeface="Pretendard Light"/>
              </a:rPr>
              <a:t>웹사이트 제작 보고서</a:t>
            </a:r>
            <a:endParaRPr lang="ko-KR" sz="3500" b="0" i="0" u="none" strike="noStrike" spc="6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3700" y="2006600"/>
            <a:ext cx="6045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altLang="ko-KR" sz="2000" b="1" i="0" dirty="0">
                <a:solidFill>
                  <a:srgbClr val="B1B1B2"/>
                </a:solidFill>
                <a:effectLst/>
                <a:highlight>
                  <a:srgbClr val="F7F7F7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Global Network of Culture</a:t>
            </a:r>
            <a:endParaRPr lang="en-US" sz="1900" b="0" i="0" u="none" strike="noStrike" spc="500" dirty="0">
              <a:solidFill>
                <a:srgbClr val="FFFFFF">
                  <a:alpha val="45882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00100" y="914400"/>
            <a:ext cx="3136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pc="500" dirty="0">
                <a:solidFill>
                  <a:srgbClr val="FFFFFF"/>
                </a:solidFill>
                <a:latin typeface="Pretendard Bold"/>
              </a:rPr>
              <a:t>2024.06.28</a:t>
            </a:r>
            <a:endParaRPr lang="en-US" sz="1800" b="0" i="0" u="none" strike="noStrike" spc="5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363467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2750" y="4649467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 상황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09800" y="6456676"/>
            <a:ext cx="14249400" cy="32981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페이지가 바로 보이도록 접근성 개선</a:t>
            </a:r>
            <a:endParaRPr lang="en-US" altLang="ko-KR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가 어떤 회사인지 메인 페이지에 보이도록 개선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현재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에서 주관하는 전시회를 메인 영역에 노출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더보기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접근 필요없이 과거에 한 전시회를 간략하게 보일 수 있도록 데이터 및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1350px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이하 화면에서만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6337300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451100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9100" y="4810760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예정인 작업 내역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44750" y="6781800"/>
            <a:ext cx="13335000" cy="267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회원 가입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검색 기능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및 장바구니 기능과 유사한 북마크 기능 활성화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NOTICE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상세페이지인 게시판 기능 추가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메인에서 상세페이지 이동 연결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상세 페이지 구현하여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26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 작품이 동일한 형식으로 보이도록 작업 예정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그 외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디자인적으로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 및 모바일 버전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7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04900" y="1536700"/>
            <a:ext cx="4241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8100" y="1244600"/>
            <a:ext cx="566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  <a:endParaRPr lang="en-US" sz="1900" b="0" i="0" u="none" strike="noStrike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949700"/>
            <a:ext cx="7124700" cy="243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949700"/>
            <a:ext cx="1219200" cy="243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949700"/>
            <a:ext cx="71247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949700"/>
            <a:ext cx="12192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6591300"/>
            <a:ext cx="71247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6591300"/>
            <a:ext cx="1219200" cy="243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6591300"/>
            <a:ext cx="7124700" cy="243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591300"/>
            <a:ext cx="1219200" cy="243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44700" y="4406900"/>
            <a:ext cx="8890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036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사이트 분석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417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벤치마킹한 기존 사이트 분석 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1500" y="44069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204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b="0" i="0" u="none" strike="noStrike" spc="-100" dirty="0">
                <a:solidFill>
                  <a:srgbClr val="000000"/>
                </a:solidFill>
                <a:ea typeface="Pretendard Bold"/>
              </a:rPr>
              <a:t>사용 언어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585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2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차 </a:t>
            </a: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PJ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에 사용한 프로그래밍 언어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447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036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레이아웃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41700" y="78359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어떤 구성으로 작업하였는지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742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331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향후 계획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871200" y="78359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2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 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보완할 점과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3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에 반영할 부분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b="0" i="0" u="none" strike="noStrike" spc="-100" dirty="0">
                <a:solidFill>
                  <a:srgbClr val="FFFFFF"/>
                </a:solidFill>
                <a:ea typeface="Pretendard Black"/>
              </a:rPr>
              <a:t>사이트 분석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FA09FC-3DCA-50A6-0623-DE31EF1CB57B}"/>
              </a:ext>
            </a:extLst>
          </p:cNvPr>
          <p:cNvGrpSpPr/>
          <p:nvPr/>
        </p:nvGrpSpPr>
        <p:grpSpPr>
          <a:xfrm>
            <a:off x="780137" y="2133600"/>
            <a:ext cx="16060063" cy="6896100"/>
            <a:chOff x="780137" y="2133600"/>
            <a:chExt cx="16060063" cy="68961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2133600"/>
              <a:ext cx="7480300" cy="32512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2133600"/>
              <a:ext cx="990600" cy="325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626600" y="21844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655300" y="23114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첫번째</a:t>
              </a:r>
              <a:r>
                <a:rPr lang="en-US" alt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 </a:t>
              </a:r>
              <a:r>
                <a:rPr lang="ko-KR" altLang="en-US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655300" y="3454400"/>
              <a:ext cx="58928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인트로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페이지에서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메인페이지로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이동했을때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현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재 전시중인 상세 페이지로 이동하는 점이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655300" y="4381500"/>
              <a:ext cx="599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dirty="0">
                  <a:solidFill>
                    <a:srgbClr val="000000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</a:rPr>
                <a:t>메인 페이지에서 전시회 상세 페이지로 이동하도록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92C69E-9C78-5980-3E7D-61497B96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137" y="3663950"/>
              <a:ext cx="7678063" cy="536575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2DA2DE-F10E-E722-6DC7-F8F20A6E8F8E}"/>
              </a:ext>
            </a:extLst>
          </p:cNvPr>
          <p:cNvGrpSpPr/>
          <p:nvPr/>
        </p:nvGrpSpPr>
        <p:grpSpPr>
          <a:xfrm>
            <a:off x="729338" y="3619500"/>
            <a:ext cx="16110862" cy="5410200"/>
            <a:chOff x="729338" y="3619500"/>
            <a:chExt cx="16110862" cy="5410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5778500"/>
              <a:ext cx="7480300" cy="32512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5778500"/>
              <a:ext cx="990600" cy="3251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626600" y="58293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655300" y="59563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두번째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altLang="en-US" sz="4400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endParaRPr lang="en-US" sz="4400" b="0" i="0" u="none" strike="noStrike" spc="-100" dirty="0">
                <a:solidFill>
                  <a:srgbClr val="000000"/>
                </a:solidFill>
                <a:latin typeface="Pretendar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579100" y="7099300"/>
              <a:ext cx="61849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과거 전시회를 찾아보려면</a:t>
              </a:r>
              <a:endParaRPr lang="en-US" alt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Load More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버튼을 계속 눌러야 볼 수 있어서 접근성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655300" y="8026400"/>
              <a:ext cx="5892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Regular"/>
                </a:rPr>
                <a:t>메인 페이지에 한눈에 볼 수 있도록 디자인적으로 접근성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E81FD4-D66F-B50A-0450-9E81B4117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338" y="3619500"/>
              <a:ext cx="7678062" cy="53657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632200"/>
            <a:ext cx="67691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사용 언어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12446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3500" y="3976656"/>
            <a:ext cx="8039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React </a:t>
            </a:r>
            <a:r>
              <a:rPr lang="ko-KR" alt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기반으로 프로그래밍 작업</a:t>
            </a:r>
            <a:endParaRPr lang="en-US" sz="4400" b="0" i="0" u="none" strike="noStrike" spc="-1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8100" y="4992657"/>
            <a:ext cx="7835900" cy="36433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React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확장자인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jsx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파일명으로 상단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하단 영역을 나누고 각 영역에 맞는 세부 영역 및 상세 페이지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모듈화 작업하였으며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관련 정보는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확장자명으로  </a:t>
            </a:r>
            <a:r>
              <a:rPr lang="ko-KR" altLang="en-US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데이터화하고</a:t>
            </a:r>
            <a:r>
              <a:rPr lang="en-US" altLang="ko-KR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endParaRPr lang="en-US" altLang="ko-KR" sz="26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SASS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로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CSS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 구성함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라이브러리 모듈 패키지 및 소스 배포는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Node.js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를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기반으로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웹으로 구현할 수 있도록 작업하였음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7CBC2C-176C-2CCA-3D13-4AC5A3ACEDCF}"/>
              </a:ext>
            </a:extLst>
          </p:cNvPr>
          <p:cNvGrpSpPr/>
          <p:nvPr/>
        </p:nvGrpSpPr>
        <p:grpSpPr>
          <a:xfrm>
            <a:off x="11061700" y="1561282"/>
            <a:ext cx="5892800" cy="7874818"/>
            <a:chOff x="11061700" y="1561282"/>
            <a:chExt cx="5892800" cy="7874818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61700" y="1561282"/>
              <a:ext cx="5880100" cy="1970136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700" y="3771900"/>
              <a:ext cx="588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4400" y="5486400"/>
              <a:ext cx="5867400" cy="29082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74400" y="8636000"/>
              <a:ext cx="5880100" cy="8001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1290300" y="39370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React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 코딩 작업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15700" y="88011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Node.js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 </a:t>
              </a:r>
              <a:r>
                <a:rPr lang="en-US" altLang="ko-KR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JavaScript </a:t>
              </a:r>
              <a:r>
                <a:rPr lang="ko-KR" altLang="en-US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실행 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3DF080-D406-9DF5-8A34-044ABE745618}"/>
              </a:ext>
            </a:extLst>
          </p:cNvPr>
          <p:cNvGrpSpPr/>
          <p:nvPr/>
        </p:nvGrpSpPr>
        <p:grpSpPr>
          <a:xfrm>
            <a:off x="10863580" y="4052856"/>
            <a:ext cx="5880100" cy="2921000"/>
            <a:chOff x="1028700" y="1409700"/>
            <a:chExt cx="5880100" cy="29210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7CF4F34-D28D-33D8-232F-836C3C1D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400" y="1409700"/>
              <a:ext cx="1970136" cy="1970136"/>
            </a:xfrm>
            <a:prstGeom prst="rect">
              <a:avLst/>
            </a:prstGeom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D25E84B9-680C-9665-52D7-F6BA3D85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3530600"/>
              <a:ext cx="5880100" cy="8001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892B93FB-B928-9166-ED9C-B0C5014A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6600" y="1750598"/>
              <a:ext cx="1585326" cy="1585326"/>
            </a:xfrm>
            <a:prstGeom prst="rect">
              <a:avLst/>
            </a:prstGeom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A7C1FA44-E7CA-67AE-0F33-9F11CE471864}"/>
                </a:ext>
              </a:extLst>
            </p:cNvPr>
            <p:cNvSpPr txBox="1"/>
            <p:nvPr/>
          </p:nvSpPr>
          <p:spPr>
            <a:xfrm>
              <a:off x="1257300" y="36957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데이터 정리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–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JS /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CSS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디자인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-SCSS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endParaRPr 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680" y="7544216"/>
            <a:ext cx="8670637" cy="230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8227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400" b="0" i="0" u="none" strike="noStrike" spc="-100" dirty="0" smtClean="0">
                <a:solidFill>
                  <a:schemeClr val="bg1"/>
                </a:solidFill>
                <a:latin typeface="Pretendard ExtraBold"/>
              </a:rPr>
              <a:t>Index.js</a:t>
            </a:r>
            <a:r>
              <a:rPr lang="ko-KR" altLang="ko-KR" sz="4400" spc="-1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4000" spc="-100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 바탕으로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endParaRPr lang="en-US" altLang="ko-KR" sz="4000" spc="-100" dirty="0" smtClean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en-US" altLang="ko-KR" sz="40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Component, CSS, static</a:t>
            </a:r>
            <a:r>
              <a:rPr lang="en-US" altLang="ko-KR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폴더화하여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기능별로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구분짓기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 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19800" y="6505851"/>
            <a:ext cx="7531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Components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폴더가 핵심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9800" y="7719443"/>
            <a:ext cx="8610600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폴더가 상단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하단 영역 구분하는 컴포넌트 기능을 담당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Layout.jsx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파일이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구현할 수 있도록 코어 역할을 함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72" y="2552700"/>
            <a:ext cx="4749800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680" y="7544216"/>
            <a:ext cx="8670637" cy="230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8227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ExtraBold"/>
              </a:rPr>
              <a:t>상단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ExtraBold"/>
              </a:rPr>
              <a:t>: Top-Area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19800" y="6505851"/>
            <a:ext cx="7531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Components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폴더가 핵심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9800" y="7719443"/>
            <a:ext cx="8610600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폴더가 상단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하단 영역 구분하는 컴포넌트 기능을 담당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Layout.jsx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파일이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구현할 수 있도록 코어 역할을 함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2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00200" y="4292600"/>
          <a:ext cx="14376400" cy="50673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항목의</a:t>
                      </a:r>
                      <a:r>
                        <a:rPr lang="en-US" sz="2600" b="0" i="0" u="none" strike="noStrike" spc="-100">
                          <a:solidFill>
                            <a:srgbClr val="FFFFFF"/>
                          </a:solidFill>
                          <a:latin typeface="Pretendard ExtraBold"/>
                        </a:rPr>
                        <a:t> </a:t>
                      </a: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세부</a:t>
                      </a:r>
                      <a:r>
                        <a:rPr lang="en-US" sz="2600" b="0" i="0" u="none" strike="noStrike" spc="-100">
                          <a:solidFill>
                            <a:srgbClr val="FFFFFF"/>
                          </a:solidFill>
                          <a:latin typeface="Pretendard ExtraBold"/>
                        </a:rPr>
                        <a:t> </a:t>
                      </a: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비고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항목이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어떤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내용을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전달하는지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또한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이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항목에서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가장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중요한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부분을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수치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데이터를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함께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입력해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내용을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보완해요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이곳엔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항목의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특이사항</a:t>
                      </a:r>
                      <a:endParaRPr lang="en-US" sz="110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혹은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참고사항을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언급해요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항목이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어떤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내용을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전달하는지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또한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이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항목에서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가장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중요한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부분을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이곳엔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항목의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특이사항</a:t>
                      </a:r>
                      <a:endParaRPr lang="en-US" sz="110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혹은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참고사항을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언급해요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항목이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어떤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내용을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전달하는지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또한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이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항목에서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가장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중요한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부분을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이곳엔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항목의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특이사항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혹은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참고사항을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언급해요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78300" y="3136900"/>
            <a:ext cx="993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이곳에는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표의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ExtraBold"/>
              </a:rPr>
              <a:t>요약하는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ExtraBold"/>
              </a:rPr>
              <a:t>문장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보세요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표</a:t>
            </a:r>
            <a:r>
              <a:rPr lang="en-US" sz="10100" b="0" i="0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0" y="9271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1900" b="0" i="0" u="none" strike="noStrike" spc="500">
                <a:solidFill>
                  <a:srgbClr val="EF0000"/>
                </a:solidFill>
                <a:latin typeface="Pretendard Bold"/>
              </a:rPr>
              <a:t>MIRICOMPANY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4419600"/>
            <a:ext cx="77597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4419600"/>
            <a:ext cx="7759700" cy="482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0" y="61595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1900" y="6362700"/>
            <a:ext cx="4191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5892800"/>
            <a:ext cx="5638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6019800"/>
            <a:ext cx="5638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9245600"/>
            <a:ext cx="77597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9232900"/>
            <a:ext cx="77597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78300" y="3136900"/>
            <a:ext cx="993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이곳에는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ExtraBold"/>
              </a:rPr>
              <a:t>비교한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ExtraBold"/>
              </a:rPr>
              <a:t>내용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요약해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보세요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비교</a:t>
            </a:r>
            <a:r>
              <a:rPr lang="en-US" sz="10100" b="0" i="0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96000" y="9271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1900" b="0" i="0" u="none" strike="noStrike" spc="500" dirty="0">
                <a:solidFill>
                  <a:srgbClr val="EF0000"/>
                </a:solidFill>
                <a:latin typeface="Pretendard Bold"/>
              </a:rPr>
              <a:t>MIRICOMPANY PROPOSAL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3800" y="4876800"/>
            <a:ext cx="5321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>
                <a:solidFill>
                  <a:srgbClr val="000000"/>
                </a:solidFill>
                <a:ea typeface="Pretendard Bold"/>
              </a:rPr>
              <a:t>비교할</a:t>
            </a:r>
            <a:r>
              <a:rPr lang="en-US" sz="4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>
                <a:solidFill>
                  <a:srgbClr val="000000"/>
                </a:solidFill>
                <a:ea typeface="Pretendard Bold"/>
              </a:rPr>
              <a:t>내용</a:t>
            </a:r>
            <a:r>
              <a:rPr lang="en-US" sz="4600" b="0" i="0" u="none" strike="noStrike">
                <a:solidFill>
                  <a:srgbClr val="000000"/>
                </a:solidFill>
                <a:latin typeface="Pretendard Bold"/>
              </a:rPr>
              <a:t>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74900" y="6210300"/>
            <a:ext cx="54864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대상들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간의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차이나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유사점을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요약하는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페이지에요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기준이나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방법을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제시하면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명확한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근거가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완성되요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6200" y="7708900"/>
            <a:ext cx="50165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어떤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대상이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어떤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축면에서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우세하거나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 err="1">
                <a:solidFill>
                  <a:srgbClr val="EF0000"/>
                </a:solidFill>
                <a:ea typeface="Pretendard Medium"/>
              </a:rPr>
              <a:t>어떤대상이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특정한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특징을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갖는지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등을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설명합니다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.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추후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미치게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될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영향까지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설명해도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좋아요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02900" y="4991100"/>
            <a:ext cx="5321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 dirty="0">
                <a:solidFill>
                  <a:srgbClr val="000000"/>
                </a:solidFill>
                <a:ea typeface="Pretendard Bold"/>
              </a:rPr>
              <a:t>비교할</a:t>
            </a:r>
            <a:r>
              <a:rPr lang="en-US" sz="4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dirty="0">
                <a:solidFill>
                  <a:srgbClr val="000000"/>
                </a:solidFill>
                <a:ea typeface="Pretendard Bold"/>
              </a:rPr>
              <a:t>내용</a:t>
            </a:r>
            <a:r>
              <a:rPr lang="en-US" sz="4600" b="0" i="0" u="none" strike="noStrike" dirty="0">
                <a:solidFill>
                  <a:srgbClr val="000000"/>
                </a:solidFill>
                <a:latin typeface="Pretendard Bold"/>
              </a:rPr>
              <a:t>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26700" y="6324600"/>
            <a:ext cx="54864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대상들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간의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차이나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유사점을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요약하는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페이지에요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기준이나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방법을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제시하면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명확한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근거가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완성되요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55300" y="7823200"/>
            <a:ext cx="50165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어떤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대상이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어떤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축면에서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우세하거나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 err="1">
                <a:solidFill>
                  <a:srgbClr val="EF0000"/>
                </a:solidFill>
                <a:ea typeface="Pretendard Medium"/>
              </a:rPr>
              <a:t>어떤대상이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특정한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특징을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갖는지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등을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설명합니다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.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추후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미치게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될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영향까지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설명해도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좋아요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051300"/>
            <a:ext cx="13246100" cy="264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8300" y="5346700"/>
            <a:ext cx="259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6997700"/>
            <a:ext cx="13246100" cy="264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0" y="6997700"/>
            <a:ext cx="2679700" cy="264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78300" y="3136900"/>
            <a:ext cx="993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이곳에는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ExtraBold"/>
              </a:rPr>
              <a:t>원인과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ExtraBold"/>
              </a:rPr>
              <a:t>결과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를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요약해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보세요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인과</a:t>
            </a:r>
            <a:r>
              <a:rPr lang="en-US" sz="10100" b="0" i="0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0" y="9271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1900" b="0" i="0" u="none" strike="noStrike" spc="500">
                <a:solidFill>
                  <a:srgbClr val="EF0000"/>
                </a:solidFill>
                <a:latin typeface="Pretendard Bold"/>
              </a:rPr>
              <a:t>MIRICOMPANY PROPOSAL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5500" y="4483100"/>
            <a:ext cx="7848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3710"/>
              </a:lnSpc>
              <a:buClr>
                <a:srgbClr val="FFFFFF"/>
              </a:buClr>
              <a:buFont typeface="Arial"/>
              <a:buChar char="●"/>
            </a:pP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대상들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간의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차이나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유사점을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요약하는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페이지에요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. 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비교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기준이나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방법을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제시하면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명확한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근거가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완성되요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05500" y="5562600"/>
            <a:ext cx="9182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3710"/>
              </a:lnSpc>
              <a:buClr>
                <a:srgbClr val="FFFFFF"/>
              </a:buClr>
              <a:buFont typeface="Arial"/>
              <a:buChar char="●"/>
            </a:pP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어떤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대상이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어떤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축면에서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우세하거나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어떤대상이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특정한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특징을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갖는지</a:t>
            </a:r>
          </a:p>
          <a:p>
            <a:pPr lvl="0" algn="l">
              <a:lnSpc>
                <a:spcPct val="113710"/>
              </a:lnSpc>
            </a:pP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     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등을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설명합니다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. 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추후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미치게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될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영향까지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설명해도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좋아요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36900" y="4876800"/>
            <a:ext cx="200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FFFFFF"/>
                </a:solidFill>
                <a:ea typeface="Pretendard Bold"/>
              </a:rPr>
              <a:t>원인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4600" y="7912100"/>
            <a:ext cx="9182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원인을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해결하거나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예방하기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향후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조치나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대응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방안을</a:t>
            </a:r>
          </a:p>
          <a:p>
            <a:pPr lvl="0" algn="l">
              <a:lnSpc>
                <a:spcPct val="113710"/>
              </a:lnSpc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제안할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결과의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관리나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개선을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위한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제안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포함해도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좋아요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36900" y="7861300"/>
            <a:ext cx="200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FFFFFF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671</Words>
  <Application>Microsoft Office PowerPoint</Application>
  <PresentationFormat>사용자 지정</PresentationFormat>
  <Paragraphs>117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Pretendard Medium</vt:lpstr>
      <vt:lpstr>Calibri</vt:lpstr>
      <vt:lpstr>Pretendard Regular</vt:lpstr>
      <vt:lpstr>Pretendard Light</vt:lpstr>
      <vt:lpstr>Pretendard SemiBold</vt:lpstr>
      <vt:lpstr>Pretendard Bold</vt:lpstr>
      <vt:lpstr>맑은 고딕</vt:lpstr>
      <vt:lpstr>Pretendard ExtraBold</vt:lpstr>
      <vt:lpstr>Pretendard Black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12</cp:revision>
  <dcterms:created xsi:type="dcterms:W3CDTF">2006-08-16T00:00:00Z</dcterms:created>
  <dcterms:modified xsi:type="dcterms:W3CDTF">2024-06-28T01:05:28Z</dcterms:modified>
</cp:coreProperties>
</file>